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766" r:id="rId4"/>
    <p:sldMasterId id="2147483886" r:id="rId5"/>
  </p:sldMasterIdLst>
  <p:notesMasterIdLst>
    <p:notesMasterId r:id="rId11"/>
  </p:notesMasterIdLst>
  <p:handoutMasterIdLst>
    <p:handoutMasterId r:id="rId12"/>
  </p:handoutMasterIdLst>
  <p:sldIdLst>
    <p:sldId id="1525" r:id="rId6"/>
    <p:sldId id="1530" r:id="rId7"/>
    <p:sldId id="1531" r:id="rId8"/>
    <p:sldId id="1528" r:id="rId9"/>
    <p:sldId id="1529" r:id="rId10"/>
  </p:sldIdLst>
  <p:sldSz cx="9151938" cy="5148263"/>
  <p:notesSz cx="6797675" cy="9926638"/>
  <p:embeddedFontLst>
    <p:embeddedFont>
      <p:font typeface="Calibri" panose="020F0502020204030204" pitchFamily="34" charset="0"/>
      <p:regular r:id="rId13"/>
      <p:bold r:id="rId14"/>
      <p:italic r:id="rId15"/>
      <p:boldItalic r:id="rId16"/>
    </p:embeddedFont>
    <p:embeddedFont>
      <p:font typeface="Rosatom" panose="020B0503040504020204" pitchFamily="34" charset="-52"/>
      <p:regular r:id="rId17"/>
      <p:bold r:id="rId18"/>
      <p:italic r:id="rId19"/>
    </p:embeddedFont>
    <p:embeddedFont>
      <p:font typeface="Calibri Light" panose="020F0302020204030204" pitchFamily="34" charset="0"/>
      <p:regular r:id="rId20"/>
      <p:italic r:id="rId21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2982" userDrawn="1">
          <p15:clr>
            <a:srgbClr val="A4A3A4"/>
          </p15:clr>
        </p15:guide>
        <p15:guide id="4" pos="5332" userDrawn="1">
          <p15:clr>
            <a:srgbClr val="A4A3A4"/>
          </p15:clr>
        </p15:guide>
        <p15:guide id="6" orient="horz" pos="1304" userDrawn="1">
          <p15:clr>
            <a:srgbClr val="A4A3A4"/>
          </p15:clr>
        </p15:guide>
        <p15:guide id="7" orient="horz" pos="170" userDrawn="1">
          <p15:clr>
            <a:srgbClr val="A4A3A4"/>
          </p15:clr>
        </p15:guide>
        <p15:guide id="8" orient="horz" pos="578" userDrawn="1">
          <p15:clr>
            <a:srgbClr val="A4A3A4"/>
          </p15:clr>
        </p15:guide>
        <p15:guide id="9" orient="horz" pos="3209" userDrawn="1">
          <p15:clr>
            <a:srgbClr val="A4A3A4"/>
          </p15:clr>
        </p15:guide>
        <p15:guide id="10" orient="horz" pos="1939" userDrawn="1">
          <p15:clr>
            <a:srgbClr val="A4A3A4"/>
          </p15:clr>
        </p15:guide>
        <p15:guide id="11" pos="252" userDrawn="1">
          <p15:clr>
            <a:srgbClr val="A4A3A4"/>
          </p15:clr>
        </p15:guide>
        <p15:guide id="12" pos="298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льзователь" initials="П" lastIdx="12" clrIdx="0">
    <p:extLst>
      <p:ext uri="{19B8F6BF-5375-455C-9EA6-DF929625EA0E}">
        <p15:presenceInfo xmlns:p15="http://schemas.microsoft.com/office/powerpoint/2012/main" userId="Пользователь" providerId="None"/>
      </p:ext>
    </p:extLst>
  </p:cmAuthor>
  <p:cmAuthor id="2" name="UserMPGU" initials="U" lastIdx="0" clrIdx="1">
    <p:extLst>
      <p:ext uri="{19B8F6BF-5375-455C-9EA6-DF929625EA0E}">
        <p15:presenceInfo xmlns:p15="http://schemas.microsoft.com/office/powerpoint/2012/main" userId="UserMPGU" providerId="None"/>
      </p:ext>
    </p:extLst>
  </p:cmAuthor>
  <p:cmAuthor id="3" name="Артем Игнатьев" initials="АИ" lastIdx="1" clrIdx="2">
    <p:extLst>
      <p:ext uri="{19B8F6BF-5375-455C-9EA6-DF929625EA0E}">
        <p15:presenceInfo xmlns:p15="http://schemas.microsoft.com/office/powerpoint/2012/main" userId="8904590ffa97396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E8B5"/>
    <a:srgbClr val="203864"/>
    <a:srgbClr val="44546A"/>
    <a:srgbClr val="C4AC54"/>
    <a:srgbClr val="61B8D5"/>
    <a:srgbClr val="287BBF"/>
    <a:srgbClr val="4291CE"/>
    <a:srgbClr val="3E8AC8"/>
    <a:srgbClr val="3881B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B344D84-9AFB-497E-A393-DC336BA19D2E}" styleName="Средний стиль 3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61" autoAdjust="0"/>
    <p:restoredTop sz="95407" autoAdjust="0"/>
  </p:normalViewPr>
  <p:slideViewPr>
    <p:cSldViewPr>
      <p:cViewPr varScale="1">
        <p:scale>
          <a:sx n="111" d="100"/>
          <a:sy n="111" d="100"/>
        </p:scale>
        <p:origin x="571" y="82"/>
      </p:cViewPr>
      <p:guideLst>
        <p:guide orient="horz" pos="2982"/>
        <p:guide pos="5332"/>
        <p:guide orient="horz" pos="1304"/>
        <p:guide orient="horz" pos="170"/>
        <p:guide orient="horz" pos="578"/>
        <p:guide orient="horz" pos="3209"/>
        <p:guide orient="horz" pos="1939"/>
        <p:guide pos="252"/>
        <p:guide pos="298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88" d="100"/>
          <a:sy n="88" d="100"/>
        </p:scale>
        <p:origin x="3822" y="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font" Target="fonts/font9.fntdata"/><Relationship Id="rId7" Type="http://schemas.openxmlformats.org/officeDocument/2006/relationships/slide" Target="slides/slide2.xml"/><Relationship Id="rId12" Type="http://schemas.openxmlformats.org/officeDocument/2006/relationships/handoutMaster" Target="handoutMasters/handoutMaster1.xml"/><Relationship Id="rId17" Type="http://schemas.openxmlformats.org/officeDocument/2006/relationships/font" Target="fonts/font5.fntdata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font" Target="fonts/font3.fntdata"/><Relationship Id="rId23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font" Target="fonts/font7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font2.fntdata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86DCCD-FB14-4FA8-B1C2-D065E82645DF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8D96E1-DF61-4A53-9932-3DFD8899B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54848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084D8A-822D-488E-8D1C-8C90CBE022BE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F70B7F-3432-4DBE-B821-B38A127FB2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202203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8336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1444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sv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BB3117A-CA32-158A-27D7-2F2B312565C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rcRect/>
          <a:stretch/>
        </p:blipFill>
        <p:spPr>
          <a:xfrm>
            <a:off x="3" y="-1202"/>
            <a:ext cx="9146128" cy="514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248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</p:sldLayoutIdLst>
  <p:hf sldNum="0" hdr="0" ftr="0" dt="0"/>
  <p:txStyles>
    <p:titleStyle>
      <a:lvl1pPr algn="l" defTabSz="686417" rtl="0" eaLnBrk="1" latinLnBrk="0" hangingPunct="1">
        <a:lnSpc>
          <a:spcPct val="90000"/>
        </a:lnSpc>
        <a:spcBef>
          <a:spcPct val="0"/>
        </a:spcBef>
        <a:buNone/>
        <a:defRPr sz="330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604" indent="-171604" algn="l" defTabSz="686417" rtl="0" eaLnBrk="1" latinLnBrk="0" hangingPunct="1">
        <a:lnSpc>
          <a:spcPct val="90000"/>
        </a:lnSpc>
        <a:spcBef>
          <a:spcPts val="751"/>
        </a:spcBef>
        <a:buFont typeface="Arial" panose="020B0604020202020204" pitchFamily="34" charset="0"/>
        <a:buChar char="•"/>
        <a:defRPr sz="2102" kern="1200">
          <a:solidFill>
            <a:schemeClr val="tx1"/>
          </a:solidFill>
          <a:latin typeface="+mn-lt"/>
          <a:ea typeface="+mn-ea"/>
          <a:cs typeface="+mn-cs"/>
        </a:defRPr>
      </a:lvl1pPr>
      <a:lvl2pPr marL="51481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2pPr>
      <a:lvl3pPr marL="858022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1" kern="1200">
          <a:solidFill>
            <a:schemeClr val="tx1"/>
          </a:solidFill>
          <a:latin typeface="+mn-lt"/>
          <a:ea typeface="+mn-ea"/>
          <a:cs typeface="+mn-cs"/>
        </a:defRPr>
      </a:lvl3pPr>
      <a:lvl4pPr marL="1201230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544439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887647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230856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574065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91727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320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6417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9626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2834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6043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9252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246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566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1" userDrawn="1">
          <p15:clr>
            <a:srgbClr val="F26B43"/>
          </p15:clr>
        </p15:guide>
        <p15:guide id="2" pos="288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94638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94638" cy="3267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C61045-455F-4908-887A-6B56DA053D49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32125" y="4772025"/>
            <a:ext cx="30876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6430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696C86-B794-4C0C-ACEA-939442BF4324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BB3117A-CA32-158A-27D7-2F2B312565C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" y="-1202"/>
            <a:ext cx="9146128" cy="514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348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mailto:NA.Dorofeeva@ase-ec.ru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9C030C7-5CBA-4465-AF9B-CB97A8E866E4}"/>
              </a:ext>
            </a:extLst>
          </p:cNvPr>
          <p:cNvSpPr txBox="1"/>
          <p:nvPr/>
        </p:nvSpPr>
        <p:spPr>
          <a:xfrm>
            <a:off x="371608" y="1163301"/>
            <a:ext cx="4060346" cy="23544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257415" indent="-257415">
              <a:buFont typeface="+mj-lt"/>
              <a:buAutoNum type="arabicPeriod"/>
              <a:defRPr/>
            </a:pPr>
            <a:r>
              <a:rPr lang="ru-RU" dirty="0" smtClean="0">
                <a:solidFill>
                  <a:srgbClr val="002060"/>
                </a:solidFill>
              </a:rPr>
              <a:t>Для </a:t>
            </a:r>
            <a:r>
              <a:rPr lang="ru-RU" dirty="0">
                <a:solidFill>
                  <a:srgbClr val="002060"/>
                </a:solidFill>
              </a:rPr>
              <a:t>участия в Программе признания работниками организаций Госкорпорации «Росатом» должны соблюдаться следующие условия: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отсутствие нарушений требований ОТ и ПБ;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стаж работы в отрасли не может быть менее 1 года;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отсутствие дисциплинарных взысканий в период, за который проводится отбор финалистов (период в календарном году до старта заявочной кампании и предшествующий ему календарный год);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в отношении работника не инициирована и не проводится служебная проверка;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наличие итоговой оценки эффективности деятельности «РЕКОРД» работников организаций Госкорпорации «Росатом» не ниже «С» / наличие оценки не ниже средней в организациях Партнёрских бизнесов;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соответствие дополнительным требованиям, указанным в описаниях </a:t>
            </a:r>
            <a:r>
              <a:rPr lang="ru-RU" dirty="0" smtClean="0">
                <a:solidFill>
                  <a:srgbClr val="002060"/>
                </a:solidFill>
              </a:rPr>
              <a:t>номинаций;</a:t>
            </a:r>
          </a:p>
          <a:p>
            <a:pPr marL="228600" indent="-228600">
              <a:buAutoNum type="arabicPeriod" startAt="2"/>
              <a:defRPr/>
            </a:pPr>
            <a:r>
              <a:rPr lang="ru-RU" dirty="0" smtClean="0">
                <a:solidFill>
                  <a:srgbClr val="002060"/>
                </a:solidFill>
              </a:rPr>
              <a:t>Финалисты прошлых лет могут принимать участие в Программе признания не ранее, чем через год / цикл Программы признания.</a:t>
            </a:r>
            <a:endParaRPr lang="en-US" dirty="0" smtClean="0">
              <a:solidFill>
                <a:srgbClr val="002060"/>
              </a:solidFill>
            </a:endParaRPr>
          </a:p>
          <a:p>
            <a:pPr marL="228600" indent="-228600">
              <a:buAutoNum type="arabicPeriod" startAt="2"/>
              <a:defRPr/>
            </a:pPr>
            <a:r>
              <a:rPr lang="ru-RU" dirty="0" smtClean="0">
                <a:solidFill>
                  <a:srgbClr val="002060"/>
                </a:solidFill>
              </a:rPr>
              <a:t>Общекорпоративные </a:t>
            </a:r>
            <a:r>
              <a:rPr lang="ru-RU" dirty="0">
                <a:solidFill>
                  <a:srgbClr val="002060"/>
                </a:solidFill>
              </a:rPr>
              <a:t>номинации: 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не участвуют руководители отраслевых функций в дивизионах, управляющих компаниях и организациях Госкорпорации «Росатом». Ограничения по конкретным должностям прописываются в описании каждой номинации;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все ограничения подлежат обязательному согласованию на заседаниях КК общекорпоративной номинации или ее председателем (между заседаниями КК), а также Оргкомитетом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7698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УСЛОВИЯ УЧАСТИЯ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20681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КРИТЕРИИ ОЦЕНКИ</a:t>
            </a:r>
          </a:p>
        </p:txBody>
      </p:sp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41391" y="3744663"/>
            <a:ext cx="2999737" cy="358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ДОПОЛНИТЕЛЬНЫЙ КРИТЕРИЙ</a:t>
            </a:r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769400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ДОСТИЖЕНИЕ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Юридическое и административное управление</a:t>
            </a:r>
            <a:endParaRPr lang="ru-RU" sz="1100" b="1" dirty="0">
              <a:solidFill>
                <a:srgbClr val="B9A640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4378516" y="1157495"/>
            <a:ext cx="4095801" cy="6694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af-ZA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сути достижения описывается реализованный </a:t>
            </a:r>
            <a:r>
              <a:rPr lang="ru-RU" sz="75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 / </a:t>
            </a:r>
            <a:r>
              <a:rPr lang="af-ZA" sz="75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комплекс </a:t>
            </a:r>
            <a:r>
              <a:rPr lang="af-ZA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мероприятий / инициатива, ограниченные по времени (имеющие начало и конец) и имеющие понятные измеримые цели (необходимо описать количественные и качественные результаты достижения) или результаты деятельности выходят за рамки текущего функционала, подразделения, организации или дивизиона</a:t>
            </a:r>
            <a:endParaRPr 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4504131" y="2574131"/>
            <a:ext cx="3970186" cy="66941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Вклад в </a:t>
            </a:r>
            <a:r>
              <a:rPr lang="en-US" altLang="ru-RU" sz="750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общий</a:t>
            </a:r>
            <a:r>
              <a:rPr lang="ru-RU" altLang="ru-RU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u-RU" sz="750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результат</a:t>
            </a:r>
            <a:r>
              <a:rPr lang="en-US" altLang="ru-RU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u-RU" sz="750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организации</a:t>
            </a:r>
            <a:r>
              <a:rPr lang="ru-RU" altLang="ru-RU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u-RU" sz="750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или</a:t>
            </a:r>
            <a:r>
              <a:rPr lang="en-US" altLang="ru-RU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отрасли</a:t>
            </a: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Инициативность</a:t>
            </a: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Профессиональный вклад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509913" y="4125607"/>
            <a:ext cx="3964403" cy="4385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Участие в других отраслевых, дивизиональных и иных проектах или мероприятиях</a:t>
            </a: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3769179"/>
            <a:ext cx="3603765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 smtClean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ДОПОЛНИТЕЛЬНОЕ </a:t>
            </a: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УСЛОВИЕ УЧАСТИЯ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71609" y="4105754"/>
            <a:ext cx="40069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marL="171610" indent="-171610" algn="just">
              <a:buFont typeface="+mj-lt"/>
              <a:buAutoNum type="arabicPeriod"/>
            </a:pPr>
            <a:r>
              <a:rPr lang="ru-RU" sz="7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Принять участие в Программе признания может работник организации Госкорпорации «Росатом», который соответствует общим требованиям Приказа Госкорпорации «Росатом».
В Программе признания не принимают участие: руководители выше уровня руководителя функций «Обеспечение деятельности руководителя» или «Административное управление», а также работники выше уровня заместителя руководителя структурного подразделения по функции «Правовая и корпоративная работа и имущественный комплекс» организации Госкорпорации «Росатом».</a:t>
            </a:r>
            <a:endParaRPr lang="ru-RU" sz="7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8086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172584" y="141576"/>
            <a:ext cx="8371235" cy="261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1" b="1" dirty="0">
                <a:solidFill>
                  <a:srgbClr val="B9A6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Юридическое и административное управление</a:t>
            </a:r>
            <a:endParaRPr lang="ru-RU" sz="1101" b="1" dirty="0">
              <a:solidFill>
                <a:srgbClr val="B9A6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1" name="Прямая соединительная линия 30">
            <a:extLst>
              <a:ext uri="{FF2B5EF4-FFF2-40B4-BE49-F238E27FC236}">
                <a16:creationId xmlns:a16="http://schemas.microsoft.com/office/drawing/2014/main" id="{D8A7E619-9371-D2A7-6382-4AA5E379C0CE}"/>
              </a:ext>
            </a:extLst>
          </p:cNvPr>
          <p:cNvCxnSpPr>
            <a:cxnSpLocks/>
          </p:cNvCxnSpPr>
          <p:nvPr/>
        </p:nvCxnSpPr>
        <p:spPr>
          <a:xfrm>
            <a:off x="3426813" y="983377"/>
            <a:ext cx="0" cy="4035948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>
            <a:extLst>
              <a:ext uri="{FF2B5EF4-FFF2-40B4-BE49-F238E27FC236}">
                <a16:creationId xmlns:a16="http://schemas.microsoft.com/office/drawing/2014/main" id="{D3EDE698-CA7E-1F7D-8E5A-3D615A5E4678}"/>
              </a:ext>
            </a:extLst>
          </p:cNvPr>
          <p:cNvCxnSpPr>
            <a:cxnSpLocks/>
          </p:cNvCxnSpPr>
          <p:nvPr/>
        </p:nvCxnSpPr>
        <p:spPr>
          <a:xfrm>
            <a:off x="280941" y="838698"/>
            <a:ext cx="8077899" cy="920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Прямоугольник 48"/>
          <p:cNvSpPr/>
          <p:nvPr/>
        </p:nvSpPr>
        <p:spPr>
          <a:xfrm>
            <a:off x="280942" y="4385108"/>
            <a:ext cx="3217943" cy="277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ru-RU" sz="601" b="1" dirty="0">
                <a:latin typeface="Arial" panose="020B0604020202020204" pitchFamily="34" charset="0"/>
                <a:cs typeface="Arial" panose="020B0604020202020204" pitchFamily="34" charset="0"/>
              </a:rPr>
              <a:t>_</a:t>
            </a:r>
            <a:r>
              <a:rPr lang="en-US" sz="601" b="1" dirty="0">
                <a:latin typeface="Arial" panose="020B0604020202020204" pitchFamily="34" charset="0"/>
                <a:cs typeface="Arial" panose="020B0604020202020204" pitchFamily="34" charset="0"/>
              </a:rPr>
              <a:t>_______________________________</a:t>
            </a:r>
            <a:r>
              <a:rPr lang="ru-RU" sz="601" b="1" dirty="0" smtClean="0"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</a:t>
            </a:r>
            <a:endParaRPr lang="ru-RU" sz="60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fontAlgn="t"/>
            <a:r>
              <a:rPr lang="ru-RU" sz="601" b="1" dirty="0">
                <a:latin typeface="Arial" panose="020B0604020202020204" pitchFamily="34" charset="0"/>
                <a:cs typeface="Arial" panose="020B0604020202020204" pitchFamily="34" charset="0"/>
              </a:rPr>
              <a:t> (должность руководителя / выдвигающего ) </a:t>
            </a:r>
          </a:p>
        </p:txBody>
      </p:sp>
      <p:graphicFrame>
        <p:nvGraphicFramePr>
          <p:cNvPr id="50" name="Таблица 49"/>
          <p:cNvGraphicFramePr>
            <a:graphicFrameLocks noGrp="1"/>
          </p:cNvGraphicFramePr>
          <p:nvPr>
            <p:extLst/>
          </p:nvPr>
        </p:nvGraphicFramePr>
        <p:xfrm>
          <a:off x="327781" y="4737213"/>
          <a:ext cx="3099033" cy="274558"/>
        </p:xfrm>
        <a:graphic>
          <a:graphicData uri="http://schemas.openxmlformats.org/drawingml/2006/table">
            <a:tbl>
              <a:tblPr firstRow="1" bandRow="1"/>
              <a:tblGrid>
                <a:gridCol w="1127729">
                  <a:extLst>
                    <a:ext uri="{9D8B030D-6E8A-4147-A177-3AD203B41FA5}">
                      <a16:colId xmlns:a16="http://schemas.microsoft.com/office/drawing/2014/main" val="3239831635"/>
                    </a:ext>
                  </a:extLst>
                </a:gridCol>
                <a:gridCol w="1971304">
                  <a:extLst>
                    <a:ext uri="{9D8B030D-6E8A-4147-A177-3AD203B41FA5}">
                      <a16:colId xmlns:a16="http://schemas.microsoft.com/office/drawing/2014/main" val="3782760769"/>
                    </a:ext>
                  </a:extLst>
                </a:gridCol>
              </a:tblGrid>
              <a:tr h="274558"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(подпись)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19" marR="91519" marT="45760" marB="457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___________________________</a:t>
                      </a:r>
                      <a:r>
                        <a:rPr lang="en-US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</a:t>
                      </a: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(фамилия и инициалы)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19" marR="91519" marT="45760" marB="457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9404028"/>
                  </a:ext>
                </a:extLst>
              </a:tr>
            </a:tbl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12A67EE9-5B25-46C6-946E-C27042168A3A}"/>
              </a:ext>
            </a:extLst>
          </p:cNvPr>
          <p:cNvSpPr txBox="1"/>
          <p:nvPr/>
        </p:nvSpPr>
        <p:spPr>
          <a:xfrm>
            <a:off x="5995035" y="850186"/>
            <a:ext cx="2553391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ВКЛАД В </a:t>
            </a:r>
            <a:r>
              <a:rPr lang="en-US" sz="550" b="1" dirty="0" smtClean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ОБЩИЙ</a:t>
            </a:r>
            <a:r>
              <a:rPr lang="ru-RU" sz="550" b="1" dirty="0" smtClean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550" b="1" dirty="0" smtClean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РЕЗУЛЬТАТ ОРГАНИЗАЦИИ</a:t>
            </a:r>
            <a:r>
              <a:rPr lang="ru-RU" sz="550" b="1" dirty="0" smtClean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550" b="1" dirty="0" smtClean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ИЛИ </a:t>
            </a: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ОТРАСЛИ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8" name="Таблица 2">
            <a:extLst>
              <a:ext uri="{FF2B5EF4-FFF2-40B4-BE49-F238E27FC236}">
                <a16:creationId xmlns:a16="http://schemas.microsoft.com/office/drawing/2014/main" id="{213BD0EA-6EAA-8117-7AB5-70719B5CFE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1204335"/>
              </p:ext>
            </p:extLst>
          </p:nvPr>
        </p:nvGraphicFramePr>
        <p:xfrm>
          <a:off x="3458742" y="838698"/>
          <a:ext cx="2539695" cy="18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9695">
                  <a:extLst>
                    <a:ext uri="{9D8B030D-6E8A-4147-A177-3AD203B41FA5}">
                      <a16:colId xmlns:a16="http://schemas.microsoft.com/office/drawing/2014/main" val="1834801761"/>
                    </a:ext>
                  </a:extLst>
                </a:gridCol>
              </a:tblGrid>
              <a:tr h="17541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300"/>
                        </a:spcAft>
                      </a:pPr>
                      <a:r>
                        <a:rPr lang="ru-RU" sz="600" b="1" kern="1200" dirty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СУТЬ </a:t>
                      </a:r>
                      <a:r>
                        <a:rPr lang="ru-RU" sz="600" b="1" kern="1200" dirty="0" smtClean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ДОСТИЖЕНИЯ</a:t>
                      </a:r>
                      <a:endParaRPr lang="ru-RU" altLang="ru-RU" sz="600" b="1" kern="1200" dirty="0" smtClean="0">
                        <a:solidFill>
                          <a:srgbClr val="B9A640"/>
                        </a:solidFill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45760" marR="45760" marT="45760" marB="4576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3623181"/>
                  </a:ext>
                </a:extLst>
              </a:tr>
            </a:tbl>
          </a:graphicData>
        </a:graphic>
      </p:graphicFrame>
      <p:sp>
        <p:nvSpPr>
          <p:cNvPr id="54" name="TextBox 53">
            <a:extLst>
              <a:ext uri="{FF2B5EF4-FFF2-40B4-BE49-F238E27FC236}">
                <a16:creationId xmlns:a16="http://schemas.microsoft.com/office/drawing/2014/main" id="{86FE2322-E3CB-499E-BBFB-CDE93ACE11A9}"/>
              </a:ext>
            </a:extLst>
          </p:cNvPr>
          <p:cNvSpPr txBox="1"/>
          <p:nvPr/>
        </p:nvSpPr>
        <p:spPr>
          <a:xfrm>
            <a:off x="3419972" y="2223990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ИНИЦИАТИВНОСТЬ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146BB77-86EF-4414-BC19-9AC20291BBCE}"/>
              </a:ext>
            </a:extLst>
          </p:cNvPr>
          <p:cNvSpPr txBox="1"/>
          <p:nvPr/>
        </p:nvSpPr>
        <p:spPr>
          <a:xfrm>
            <a:off x="5995035" y="2223990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ПРОФЕССИОНАЛЬНЫЙ ВКЛАД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987A146-FCDE-4AB8-BEB4-7DCEB8EE453A}"/>
              </a:ext>
            </a:extLst>
          </p:cNvPr>
          <p:cNvSpPr txBox="1"/>
          <p:nvPr/>
        </p:nvSpPr>
        <p:spPr>
          <a:xfrm>
            <a:off x="3419972" y="3582243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УЧАСТИЕ В ДРУГИХ ОТРАСЛЕВЫХ, ДИВИЗИОНАЛЬНЫХ И ИНЫХ ПРОЕКТАХ ИЛИ МЕРОПРИЯТИЯХ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82840" y="485899"/>
            <a:ext cx="3168993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ru-RU" sz="75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(указать)</a:t>
            </a:r>
            <a:endParaRPr lang="ru-RU" sz="75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Box 8">
            <a:extLst>
              <a:ext uri="{FF2B5EF4-FFF2-40B4-BE49-F238E27FC236}">
                <a16:creationId xmlns:a16="http://schemas.microsoft.com/office/drawing/2014/main" id="{1F573465-E315-5B41-5EF4-FB0FA56F0C8E}"/>
              </a:ext>
            </a:extLst>
          </p:cNvPr>
          <p:cNvSpPr txBox="1"/>
          <p:nvPr/>
        </p:nvSpPr>
        <p:spPr>
          <a:xfrm>
            <a:off x="3423841" y="370861"/>
            <a:ext cx="280831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Организаци</a:t>
            </a:r>
            <a:r>
              <a:rPr lang="ru-RU" sz="500" b="1" dirty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и</a:t>
            </a: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en-US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r>
              <a:rPr 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(указать)</a:t>
            </a:r>
            <a:r>
              <a:rPr lang="en-US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ru-RU" sz="5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ru-RU" altLang="ru-RU" sz="500" dirty="0" smtClean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  <a:p>
            <a:r>
              <a:rPr lang="ru-RU" alt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Дивизион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ru-RU" altLang="ru-RU" sz="500" dirty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(указать)</a:t>
            </a:r>
            <a:endParaRPr lang="ru-RU" sz="500" u="sng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en-US" altLang="ru-RU" sz="500" dirty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160146" y="400200"/>
            <a:ext cx="233375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новые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продукты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для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российского</a:t>
            </a:r>
            <a:r>
              <a:rPr lang="en-US" sz="500" dirty="0" smtClean="0">
                <a:solidFill>
                  <a:srgbClr val="002060"/>
                </a:solidFill>
              </a:rPr>
              <a:t> и </a:t>
            </a:r>
            <a:r>
              <a:rPr lang="en-US" sz="500" dirty="0" err="1" smtClean="0">
                <a:solidFill>
                  <a:srgbClr val="002060"/>
                </a:solidFill>
              </a:rPr>
              <a:t>международных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рынков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достижение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глобального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лидерства</a:t>
            </a:r>
            <a:r>
              <a:rPr lang="en-US" sz="500" dirty="0" smtClean="0">
                <a:solidFill>
                  <a:srgbClr val="002060"/>
                </a:solidFill>
              </a:rPr>
              <a:t> в </a:t>
            </a:r>
            <a:r>
              <a:rPr lang="en-US" sz="500" dirty="0" err="1" smtClean="0">
                <a:solidFill>
                  <a:srgbClr val="002060"/>
                </a:solidFill>
              </a:rPr>
              <a:t>ряде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передовых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технологий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повышение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доли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на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международных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рынках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снижение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себестоимости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продукции</a:t>
            </a:r>
            <a:r>
              <a:rPr lang="en-US" sz="500" dirty="0" smtClean="0">
                <a:solidFill>
                  <a:srgbClr val="002060"/>
                </a:solidFill>
              </a:rPr>
              <a:t> и </a:t>
            </a:r>
            <a:r>
              <a:rPr lang="en-US" sz="500" dirty="0" err="1" smtClean="0">
                <a:solidFill>
                  <a:srgbClr val="002060"/>
                </a:solidFill>
              </a:rPr>
              <a:t>сроков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протекания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процессов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endParaRPr dirty="0"/>
          </a:p>
        </p:txBody>
      </p:sp>
      <p:sp>
        <p:nvSpPr>
          <p:cNvPr id="61" name="Прямоугольник 60"/>
          <p:cNvSpPr/>
          <p:nvPr/>
        </p:nvSpPr>
        <p:spPr>
          <a:xfrm>
            <a:off x="6160145" y="318985"/>
            <a:ext cx="1120820" cy="1692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Соответствие стратегическим целям Росатома:</a:t>
            </a:r>
            <a:endParaRPr lang="ru-RU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461769" y="995370"/>
            <a:ext cx="254718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r>
              <a: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63" name="Прямоугольник 62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5999524" y="990896"/>
            <a:ext cx="2516348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Прямоугольник 63">
            <a:extLst>
              <a:ext uri="{FF2B5EF4-FFF2-40B4-BE49-F238E27FC236}">
                <a16:creationId xmlns:a16="http://schemas.microsoft.com/office/drawing/2014/main" id="{07040054-A218-42AF-B2BE-EA85FFE624EF}"/>
              </a:ext>
            </a:extLst>
          </p:cNvPr>
          <p:cNvSpPr/>
          <p:nvPr/>
        </p:nvSpPr>
        <p:spPr>
          <a:xfrm>
            <a:off x="3461769" y="2346887"/>
            <a:ext cx="2547181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Прямоугольник 64">
            <a:extLst>
              <a:ext uri="{FF2B5EF4-FFF2-40B4-BE49-F238E27FC236}">
                <a16:creationId xmlns:a16="http://schemas.microsoft.com/office/drawing/2014/main" id="{35CD3EFE-B256-41F0-B85D-B268BD530851}"/>
              </a:ext>
            </a:extLst>
          </p:cNvPr>
          <p:cNvSpPr/>
          <p:nvPr/>
        </p:nvSpPr>
        <p:spPr>
          <a:xfrm>
            <a:off x="6008950" y="2346887"/>
            <a:ext cx="2506726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Прямоугольник 65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3465047" y="3773006"/>
            <a:ext cx="2543903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NomineePhoto_1" descr="NomineePhoto_1"/>
          <p:cNvSpPr/>
          <p:nvPr/>
        </p:nvSpPr>
        <p:spPr>
          <a:xfrm>
            <a:off x="1102693" y="1193715"/>
            <a:ext cx="1211013" cy="120765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68" name="Таблица 4">
            <a:extLst>
              <a:ext uri="{FF2B5EF4-FFF2-40B4-BE49-F238E27FC236}">
                <a16:creationId xmlns:a16="http://schemas.microsoft.com/office/drawing/2014/main" id="{1A16B228-F07E-49A1-B2FD-516B95761F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5643712"/>
              </p:ext>
            </p:extLst>
          </p:nvPr>
        </p:nvGraphicFramePr>
        <p:xfrm>
          <a:off x="327497" y="2790155"/>
          <a:ext cx="3096344" cy="990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0491">
                  <a:extLst>
                    <a:ext uri="{9D8B030D-6E8A-4147-A177-3AD203B41FA5}">
                      <a16:colId xmlns:a16="http://schemas.microsoft.com/office/drawing/2014/main" val="2856594509"/>
                    </a:ext>
                  </a:extLst>
                </a:gridCol>
                <a:gridCol w="2065853">
                  <a:extLst>
                    <a:ext uri="{9D8B030D-6E8A-4147-A177-3AD203B41FA5}">
                      <a16:colId xmlns:a16="http://schemas.microsoft.com/office/drawing/2014/main" val="347910311"/>
                    </a:ext>
                  </a:extLst>
                </a:gridCol>
              </a:tblGrid>
              <a:tr h="169753">
                <a:tc>
                  <a:txBody>
                    <a:bodyPr/>
                    <a:lstStyle/>
                    <a:p>
                      <a:pPr marL="0" algn="l" defTabSz="915223" rtl="0" eaLnBrk="1" latinLnBrk="0" hangingPunct="1"/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ФИО: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7605207"/>
                  </a:ext>
                </a:extLst>
              </a:tr>
              <a:tr h="169753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ДОЛЖНОСТЬ: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7401491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ДАТА РОЖДЕНИЯ: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0329112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ОРГАНИЗАЦИЯ:</a:t>
                      </a:r>
                      <a:endParaRPr lang="ru-RU" sz="7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Rosatom" panose="020B0604020202020204" charset="-52"/>
                        <a:cs typeface="Arial" panose="020B0604020202020204" pitchFamily="34" charset="0"/>
                      </a:endParaRP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1012023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lvl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СТАЖ В </a:t>
                      </a: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ОТРАСЛИ</a:t>
                      </a: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349949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95111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 smtClean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ПРИЛОЖЕНИЕ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509914" y="4125607"/>
            <a:ext cx="3600000" cy="4385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989169"/>
              </p:ext>
            </p:extLst>
          </p:nvPr>
        </p:nvGraphicFramePr>
        <p:xfrm>
          <a:off x="450706" y="485899"/>
          <a:ext cx="7807427" cy="429458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81047">
                  <a:extLst>
                    <a:ext uri="{9D8B030D-6E8A-4147-A177-3AD203B41FA5}">
                      <a16:colId xmlns:a16="http://schemas.microsoft.com/office/drawing/2014/main" val="2160921326"/>
                    </a:ext>
                  </a:extLst>
                </a:gridCol>
                <a:gridCol w="5626380">
                  <a:extLst>
                    <a:ext uri="{9D8B030D-6E8A-4147-A177-3AD203B41FA5}">
                      <a16:colId xmlns:a16="http://schemas.microsoft.com/office/drawing/2014/main" val="1765368789"/>
                    </a:ext>
                  </a:extLst>
                </a:gridCol>
              </a:tblGrid>
              <a:tr h="216024"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Критерий</a:t>
                      </a:r>
                      <a:endParaRPr lang="ru-RU" sz="7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Описание</a:t>
                      </a:r>
                      <a:endParaRPr lang="ru-RU" sz="7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43855571"/>
                  </a:ext>
                </a:extLst>
              </a:tr>
              <a:tr h="95529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Вклад в </a:t>
                      </a:r>
                      <a:r>
                        <a:rPr lang="en-US" altLang="ru-RU" sz="800" dirty="0" err="1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общий</a:t>
                      </a:r>
                      <a:r>
                        <a:rPr lang="ru-RU" altLang="ru-RU" sz="8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ru-RU" sz="800" dirty="0" err="1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результат</a:t>
                      </a:r>
                      <a:r>
                        <a:rPr lang="ru-RU" altLang="ru-RU" sz="800" baseline="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ru-RU" sz="800" dirty="0" err="1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организации</a:t>
                      </a:r>
                      <a:r>
                        <a:rPr lang="ru-RU" altLang="ru-RU" sz="8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altLang="ru-RU" sz="800" noProof="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или</a:t>
                      </a:r>
                      <a:r>
                        <a:rPr lang="en-US" altLang="ru-RU" sz="8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отрасли</a:t>
                      </a:r>
                      <a:endParaRPr lang="en-US" altLang="ru-RU" sz="8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6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Осуществление участником конкурса действий или мероприятий, масштабных и значимых для организации или отрасли, в том числе ключевых отраслевых, приоритетных для функции.
Например:
 «Правовая и корпоративная работа и имущественный комплекс»:
Обеспечение проведения мероприятий по существенному сокращению штата без проигранных трудовых споров, получение положительного судебного решения по принципиальному спору (Белене), обеспечение подписания крупного и сложного договора (ЕРС-контракт на сооружение АЭС);
Значительное сокращение затрат (арендной платы, платы за землю, налога на имущество организаций) в результате реализации специального проекта, реализация мероприятий по компактизации имущественного комплекса, в результате которых сокращены ежегодные расходы организации
«Административное управление» или «Обеспечение деятельности руководителя»:
Обеспечение проведения мероприятий по сокращению срока выпуска документов, реализация нового подхода к контролю исполнения поручений, позволяющего повысить исполнительскую дисциплину и значительно сократить трудозатраты участников, оптимизация работы по процессам архивного дела, ускорение процесса приема / обработки/ регистрации/ согласования/ подписания/ отправки документов и / или обработки документов руководителем и / или организации мероприятий с участием органов власти, иностранных делегаций и пр.
Обеспечение проведения мероприятий по оформлению управленческих решений руководителя организации или дивизиона, которые могут выражаться в сокращении сроков, трудозатрат или уменьшении потерь организации в процессе принятия решений руководителя.</a:t>
                      </a:r>
                      <a:endParaRPr lang="ru-RU" sz="6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79553756"/>
                  </a:ext>
                </a:extLst>
              </a:tr>
              <a:tr h="96788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Инициативность</a:t>
                      </a:r>
                      <a:endParaRPr lang="en-US" altLang="ru-RU" sz="8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6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Внедренное новшество, обеспечивающее качественный рост эффективности процессов организации или отрасли, как правило, выходит за рамки исполнения должностных обязанностей, в условиях большой загруженности и с должным качеством.
Например:
«Правовая и корпоративная работа и имущественный комплекс»: 
В результате реализации работником специального проекта, реструктуризации непрофильных активов, успешных действий по уменьшению кадастровой стоимости имущества, получены существенные выгоды (продажа «сложного» непрофильного актива с первой процедуры, сокращение арендной платы, платы за землю, налога на имущество в результате оспаривания кадастровой стоимости).
Работник организовал бизнес-процесс новым способом, позволяющим сократить временные и трудовые затраты (практически реализованное предложение по усовершенствованию РМД или АСУИА).
Создание единой электронной базы (с регистрацией в Роспатенте) и внедрение электронного документооборота по работе с РИД
«Административное управление» или «Обеспечение деятельности руководителя»:
Работник предложил и реализовал (принял активное участие) новые методы (инструменты/технологии), внедрение которых позволило сократить затраты (временные, трудовые, финансовые и т.д.) и/или повысить качество реализуемого процесса организации.</a:t>
                      </a:r>
                      <a:endParaRPr lang="ru-RU" sz="6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91096987"/>
                  </a:ext>
                </a:extLst>
              </a:tr>
              <a:tr h="405720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Профессиональный вклад</a:t>
                      </a:r>
                      <a:endParaRPr lang="en-US" altLang="ru-RU" sz="8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6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Подлежит оценке личный вклад участника конкурса в части реализации его профессиональной функции в достижении результатов проекта / инициативы. Оценивается  сложность, уникальность, нестандартность реализованных действий и степень его участия в достигнутом результате.</a:t>
                      </a:r>
                      <a:endParaRPr lang="ru-RU" sz="6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84778518"/>
                  </a:ext>
                </a:extLst>
              </a:tr>
              <a:tr h="16732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Дополнительный критерий</a:t>
                      </a:r>
                      <a:endParaRPr lang="en-US" altLang="ru-RU" sz="700" b="1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Описание</a:t>
                      </a: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38271735"/>
                  </a:ext>
                </a:extLst>
              </a:tr>
              <a:tr h="34184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Участие в других отраслевых, дивизиональных и иных проектах или мероприятиях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6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Участник конкурса принял активное участие в работе, нацеленной на обмен опытом и улучшение процессов по функциям 
Например: 
Работник принял активное участие как эксперт от функции в кросс-функциональных или междивизиональных проектах; 
выступил организатором, спикером, модератором или докладчиком на отраслевых или межотраслевых сессиях/конференциях/круглых столах; 
провел мастер-класс, семинар, конкурс, вебинар и др. по функциям, является автором статей по функциям в корпоративных и иных СМИ</a:t>
                      </a:r>
                      <a:endParaRPr lang="ru-RU" sz="6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35604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5976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2" y="748795"/>
          <a:ext cx="8321097" cy="213168"/>
        </p:xfrm>
        <a:graphic>
          <a:graphicData uri="http://schemas.openxmlformats.org/drawingml/2006/table">
            <a:tbl>
              <a:tblPr/>
              <a:tblGrid>
                <a:gridCol w="1489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3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8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316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087" y="4943974"/>
            <a:ext cx="7314906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7">
              <a:defRPr/>
            </a:pPr>
            <a:r>
              <a:rPr lang="ru-RU" sz="676" i="1" dirty="0">
                <a:solidFill>
                  <a:srgbClr val="77B15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lang="ru-RU" altLang="ru-RU" sz="676" i="1" dirty="0">
              <a:solidFill>
                <a:srgbClr val="77B150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634" y="997541"/>
            <a:ext cx="8131894" cy="22679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642590"/>
            <a:ext cx="6951584" cy="62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1873" y="53851"/>
            <a:ext cx="4478879" cy="24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>
              <a:defRPr/>
            </a:pP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</a:t>
            </a:r>
            <a:endParaRPr lang="en-US" altLang="en-US" kern="0" dirty="0" smtClean="0">
              <a:solidFill>
                <a:prstClr val="white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  <a:p>
            <a:pPr defTabSz="914407">
              <a:defRPr/>
            </a:pPr>
            <a:r>
              <a:rPr lang="ru-RU" altLang="en-US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Программы </a:t>
            </a: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признания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3" y="1093512"/>
          <a:ext cx="8541463" cy="3772473"/>
        </p:xfrm>
        <a:graphic>
          <a:graphicData uri="http://schemas.openxmlformats.org/drawingml/2006/table">
            <a:tbl>
              <a:tblPr/>
              <a:tblGrid>
                <a:gridCol w="1557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37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0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Ядерный оружейный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комплекс, ОДКК «Станочник»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Бойко Татьяна Константиновна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Заместитель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директора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департамента по управлению персоналом и развитию ПСР,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29 73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tkboyko@rosatom.ru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Машиностроительный дивизион,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«Сварщик»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Крюков Андрей Игоревич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Управление развития персонала,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ООО «Росатом Машиностроение»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+7 495 668 20 93, доб. 1325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AIgKryukov@rosatom.ru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Экология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экологические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решения,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«Конструктор»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Баландова Лилия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Отдел по координации проектов,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Управление предприятиями ЗСЖЦ,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916 640 81 38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LiABalandova@rosatom.ru 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«Технолог»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Жукова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Елена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Вадимовна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Эксперт, Отдел по координации проектов, Управления предприятиями ЗСЖЦ ГК "Росатом"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8-391-976-90-00 доб. 9934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EleVaZhukova@rosatom.ru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2976225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Горнорудный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Помулева Светлана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отдела, Отдел подбора, обучения и развития,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 Недра»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+7 495 508 88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08, доб.1218 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SvAPomuleva@armz.ru 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Инжиниринговый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Золотарева Светлана Викторовна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по работе с ключевым персоналом,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«Атомстройэкспорт»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+7 495 737 90 37, доб. 73292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  <a:hlinkClick r:id="rId2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S.Zolotareva@ase-ec.ru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«Научный сотрудник»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Слепухина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Юлия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проектного офиса по управлению вовлеченностью и внутренними коммуникациями 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+7 499 558 10 25, доб. 6901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YASlepukhina@rosatom.ru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Научный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Муллахметова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Лилия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Ринатовна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Ведущий специалист проектного офиса по управлению вовлеченностью и внутренними коммуникациями 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(499) 949 4975, доб. 1073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LilRMullakhmetova@rosatom.ru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9709772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Топливный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Григорян Мария Евгеньевна </a:t>
                      </a:r>
                      <a:endParaRPr kumimoji="0" lang="en-US" sz="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 отдела развития персонала и корпоративной культуры,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«ТВЭЛ»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+7 495 988 82 82,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7314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MarEvGrigoryan@tvel.ru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«Лаборант»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Ушакова Светлана Михайловна</a:t>
                      </a:r>
                      <a:endParaRPr kumimoji="0" lang="en-US" sz="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 группы по управлению эффективностью и мотивацией персонала АО «ТВЭЛ»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919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78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07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SMUshakova@tvel.ru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528624"/>
                  </a:ext>
                </a:extLst>
              </a:tr>
              <a:tr h="247886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Электроэнергетический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Стицина Анастасия Марьяновна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 Управления развития корпоративной культуры Блока управления персоналом Корпоративного блока АО «Концерн Росэнергоатом»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+7 495 783 01 43,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1089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stitsina-am@rosenergoatom.ru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Арктическая дирекция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Зубкова Мария 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Управления по работе с персоналом СМП Арктической дирекции ГК «Росатом»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+7 499 949 24 29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MaAZubkova@rosatom.ru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49633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Короленок Елена Валерьевна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культуре АО «Росатом Инфраструктурные решения»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+7 (495) 357 00 14 доб. 6322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EleVKorolenok@rosatom.ru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2586420"/>
                  </a:ext>
                </a:extLst>
              </a:tr>
              <a:tr h="230075">
                <a:tc>
                  <a:txBody>
                    <a:bodyPr/>
                    <a:lstStyle/>
                    <a:p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Логистика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Мельников Сергей Михайлович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наградной политики управления трудовых отношений и социальной политики ПАО «ДВМП»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+7 985 228 48 88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SMelnikov@fesco.com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2778943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Композитные технологии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Артёмова Надежда Сергеевна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по обучению и развитию персонала АО «ЮМАТЕКС»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965 777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52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n.artemova@rosatom-composites.ru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4970261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«Проектировщик»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Ивлева</a:t>
                      </a:r>
                      <a:r>
                        <a:rPr kumimoji="0" lang="en-US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Елизавета Евгеньевна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Ведущий специалист Управление развития персонала и корпоративной культуры АО "АЭП"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916 645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14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Ivleva_EE@aep.ru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53663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«Строитель»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Новикова Елена Анатольевна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Группа по развитию трудовых ресурсов дочерних строительных организаций, АО «АСЭ»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495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90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доб.73688 </a:t>
                      </a: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e.novikova@ase-ec.ru	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164170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Короленок Елена Валерьевна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культуре АО «Росатом Инфраструктурные решения»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+7 (495) 357 00 14 доб. 6322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EleVKorolenok@rosatom.ru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24241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98155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2" y="819478"/>
          <a:ext cx="8321097" cy="213168"/>
        </p:xfrm>
        <a:graphic>
          <a:graphicData uri="http://schemas.openxmlformats.org/drawingml/2006/table">
            <a:tbl>
              <a:tblPr/>
              <a:tblGrid>
                <a:gridCol w="1489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3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8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316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087" y="4907286"/>
            <a:ext cx="7314906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7">
              <a:defRPr/>
            </a:pPr>
            <a:r>
              <a:rPr lang="ru-RU" sz="676" i="1" dirty="0">
                <a:solidFill>
                  <a:srgbClr val="77B15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lang="ru-RU" altLang="ru-RU" sz="676" i="1" dirty="0">
              <a:solidFill>
                <a:srgbClr val="77B150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1110937"/>
            <a:ext cx="8131894" cy="22679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669548"/>
            <a:ext cx="6951584" cy="62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3" y="1224334"/>
          <a:ext cx="8541463" cy="823628"/>
        </p:xfrm>
        <a:graphic>
          <a:graphicData uri="http://schemas.openxmlformats.org/drawingml/2006/table">
            <a:tbl>
              <a:tblPr/>
              <a:tblGrid>
                <a:gridCol w="1557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37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0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Новые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Партнерские бизнесы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Станолевич Наталья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Старший менеджер Департамента поддержки новых бизнесов ГК "Росатом"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925 390 80 90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NAStanolevich@rosatom.ru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6454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«Мастер»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35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Лебедева Лариса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Менеджер по персоналу, проектный офис по методологии и развитию компетенций ПСР,  АО «ПСР»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+7 903 500 45 34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LaAnLebedeva@rosatom.ru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65909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7116635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Внедивизиональные организации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Гендельман Ирина Анатольевна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специалист, Проектный офис по развитию HR сервисов АО «Гринатом»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+7 916 101 80 21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IAGendelman@Greenatom.ru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489119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Конкурсная комиссия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 заявкам ограниченного доступа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Смирнов Андрей Николаевич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 по работе с городами, Дирекция по ядерному оружейному комплексу, ГК 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43 78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AndreNikolSmirnov@rosatom.ru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8738875"/>
                  </a:ext>
                </a:extLst>
              </a:tr>
            </a:tbl>
          </a:graphicData>
        </a:graphic>
      </p:graphicFrame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1873" y="53851"/>
            <a:ext cx="4478879" cy="24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>
              <a:defRPr/>
            </a:pP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</a:t>
            </a:r>
            <a:endParaRPr lang="en-US" altLang="en-US" kern="0" dirty="0" smtClean="0">
              <a:solidFill>
                <a:prstClr val="white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  <a:p>
            <a:pPr defTabSz="914407">
              <a:defRPr/>
            </a:pPr>
            <a:r>
              <a:rPr lang="ru-RU" altLang="en-US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Программы </a:t>
            </a: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признания</a:t>
            </a:r>
          </a:p>
        </p:txBody>
      </p:sp>
    </p:spTree>
    <p:extLst>
      <p:ext uri="{BB962C8B-B14F-4D97-AF65-F5344CB8AC3E}">
        <p14:creationId xmlns:p14="http://schemas.microsoft.com/office/powerpoint/2010/main" val="3638914990"/>
      </p:ext>
    </p:extLst>
  </p:cSld>
  <p:clrMapOvr>
    <a:masterClrMapping/>
  </p:clrMapOvr>
</p:sld>
</file>

<file path=ppt/theme/theme1.xml><?xml version="1.0" encoding="utf-8"?>
<a:theme xmlns:a="http://schemas.openxmlformats.org/drawingml/2006/main" name="Титульный слайд (Title slide)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_16x9_blue_template" id="{84B19890-9F3E-2E44-B34A-786CBADB0C52}" vid="{820E24C0-2AF0-594A-8824-B609975553E6}"/>
    </a:ext>
  </a:extLst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D274A70E1CC00348B1A568B7EC838B77" ma:contentTypeVersion="0" ma:contentTypeDescription="Создание документа." ma:contentTypeScope="" ma:versionID="8fbb2048509277612e857a561b731e40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5cef9e1b8682d4f139ad7790e8e6172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48C1843-6DAE-4BDE-BCA7-BF311A91C570}">
  <ds:schemaRefs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schemas.microsoft.com/office/infopath/2007/PartnerControls"/>
    <ds:schemaRef ds:uri="http://www.w3.org/XML/1998/namespace"/>
    <ds:schemaRef ds:uri="http://schemas.openxmlformats.org/package/2006/metadata/core-properties"/>
    <ds:schemaRef ds:uri="http://purl.org/dc/dcmitype/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FBF7686F-51C6-44A5-BECC-1AA173CC8EA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2145299-5CB1-4954-8409-5323E48803F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Presentation_16x9_blue_template</Template>
  <TotalTime>53721</TotalTime>
  <Words>2649</Words>
  <Application>Microsoft Office PowerPoint</Application>
  <PresentationFormat>Произвольный</PresentationFormat>
  <Paragraphs>198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Arial</vt:lpstr>
      <vt:lpstr>Calibri</vt:lpstr>
      <vt:lpstr>Rosatom</vt:lpstr>
      <vt:lpstr>Calibri Light</vt:lpstr>
      <vt:lpstr>Титульный слайд (Title slide)</vt:lpstr>
      <vt:lpstr>Специальное оформление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 Хомякова</dc:creator>
  <cp:lastModifiedBy>Минин Роман Сергеевич</cp:lastModifiedBy>
  <cp:revision>3416</cp:revision>
  <cp:lastPrinted>2025-02-03T14:56:44Z</cp:lastPrinted>
  <dcterms:created xsi:type="dcterms:W3CDTF">2019-09-24T12:37:05Z</dcterms:created>
  <dcterms:modified xsi:type="dcterms:W3CDTF">2026-02-11T10:08:34Z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0x010100D274A70E1CC00348B1A568B7EC838B77</vt:lpwstr>
  </property>
</Properties>
</file>